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6"/>
  </p:notesMasterIdLst>
  <p:sldIdLst>
    <p:sldId id="257" r:id="rId2"/>
    <p:sldId id="28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6DAFE-D4F3-4A36-A483-EDC22CEC7DFD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10C08-D852-4959-A95E-FE906CA446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10C08-D852-4959-A95E-FE906CA4468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7480FE9-159D-42F5-B572-9D1F176B5F22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7876BCC-1887-4C20-8C25-B17014028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8662" y="928670"/>
            <a:ext cx="707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Arial Rounded MT Bold" pitchFamily="34" charset="0"/>
              </a:rPr>
              <a:t>Walmart</a:t>
            </a:r>
            <a:r>
              <a:rPr lang="en-US" sz="4000" dirty="0" smtClean="0">
                <a:latin typeface="Arial Rounded MT Bold" pitchFamily="34" charset="0"/>
              </a:rPr>
              <a:t> Sales Data </a:t>
            </a:r>
          </a:p>
          <a:p>
            <a:pPr algn="ctr"/>
            <a:r>
              <a:rPr lang="en-US" sz="4000" dirty="0">
                <a:latin typeface="Arial Rounded MT Bold" pitchFamily="34" charset="0"/>
              </a:rPr>
              <a:t>a</a:t>
            </a:r>
            <a:r>
              <a:rPr lang="en-US" sz="4000" dirty="0" smtClean="0">
                <a:latin typeface="Arial Rounded MT Bold" pitchFamily="34" charset="0"/>
              </a:rPr>
              <a:t>nalysis using </a:t>
            </a:r>
            <a:r>
              <a:rPr lang="en-US" sz="4000" dirty="0" err="1" smtClean="0">
                <a:latin typeface="Arial Rounded MT Bold" pitchFamily="34" charset="0"/>
              </a:rPr>
              <a:t>MySQ</a:t>
            </a:r>
            <a:r>
              <a:rPr lang="en-US" sz="4000" dirty="0" err="1">
                <a:latin typeface="Arial Rounded MT Bold" pitchFamily="34" charset="0"/>
              </a:rPr>
              <a:t>L</a:t>
            </a:r>
            <a:endParaRPr lang="en-US" sz="4000" dirty="0">
              <a:latin typeface="Arial Rounded MT Bold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1670" y="4929198"/>
            <a:ext cx="507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Rounded MT Bold" pitchFamily="34" charset="0"/>
              </a:rPr>
              <a:t>Present </a:t>
            </a:r>
            <a:r>
              <a:rPr lang="en-US" dirty="0" err="1" smtClean="0">
                <a:latin typeface="Arial Rounded MT Bold" pitchFamily="34" charset="0"/>
              </a:rPr>
              <a:t>by:Tushar</a:t>
            </a:r>
            <a:r>
              <a:rPr lang="en-US" dirty="0" smtClean="0">
                <a:latin typeface="Arial Rounded MT Bold" pitchFamily="34" charset="0"/>
              </a:rPr>
              <a:t> Darmwal</a:t>
            </a:r>
          </a:p>
          <a:p>
            <a:pPr algn="ctr"/>
            <a:r>
              <a:rPr lang="en-US" dirty="0" smtClean="0">
                <a:latin typeface="Arial Rounded MT Bold" pitchFamily="34" charset="0"/>
              </a:rPr>
              <a:t>BATCH NAME-MIP-DA-13</a:t>
            </a:r>
            <a:endParaRPr lang="en-US" dirty="0">
              <a:latin typeface="Arial Rounded MT Bold" pitchFamily="34" charset="0"/>
            </a:endParaRPr>
          </a:p>
        </p:txBody>
      </p:sp>
      <p:pic>
        <p:nvPicPr>
          <p:cNvPr id="8" name="Picture 7" descr="IMG_05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2357430"/>
            <a:ext cx="2230025" cy="2357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642918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  Calculate the total sales and gross income for each month. </a:t>
            </a:r>
            <a:endParaRPr lang="en-US" dirty="0"/>
          </a:p>
        </p:txBody>
      </p:sp>
      <p:pic>
        <p:nvPicPr>
          <p:cNvPr id="3" name="Picture 2" descr="Screenshot (61).png"/>
          <p:cNvPicPr>
            <a:picLocks noChangeAspect="1"/>
          </p:cNvPicPr>
          <p:nvPr/>
        </p:nvPicPr>
        <p:blipFill>
          <a:blip r:embed="rId2"/>
          <a:srcRect l="19531" t="43055" r="14844" b="51389"/>
          <a:stretch>
            <a:fillRect/>
          </a:stretch>
        </p:blipFill>
        <p:spPr>
          <a:xfrm>
            <a:off x="1142976" y="1214422"/>
            <a:ext cx="6357982" cy="428628"/>
          </a:xfrm>
          <a:prstGeom prst="rect">
            <a:avLst/>
          </a:prstGeom>
        </p:spPr>
      </p:pic>
      <p:pic>
        <p:nvPicPr>
          <p:cNvPr id="4" name="Picture 3" descr="Screenshot (61).png"/>
          <p:cNvPicPr>
            <a:picLocks noChangeAspect="1"/>
          </p:cNvPicPr>
          <p:nvPr/>
        </p:nvPicPr>
        <p:blipFill>
          <a:blip r:embed="rId2"/>
          <a:srcRect l="18750" t="62500" r="65625" b="18055"/>
          <a:stretch>
            <a:fillRect/>
          </a:stretch>
        </p:blipFill>
        <p:spPr>
          <a:xfrm>
            <a:off x="3643306" y="2143116"/>
            <a:ext cx="1714512" cy="14287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4286248" y="185736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00100" y="3857628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11.  Find the number of sales transactions that occurred after 6 PM.</a:t>
            </a:r>
            <a:endParaRPr lang="en-US" dirty="0"/>
          </a:p>
        </p:txBody>
      </p:sp>
      <p:pic>
        <p:nvPicPr>
          <p:cNvPr id="8" name="Picture 7" descr="Screenshot (56).png"/>
          <p:cNvPicPr>
            <a:picLocks noChangeAspect="1"/>
          </p:cNvPicPr>
          <p:nvPr/>
        </p:nvPicPr>
        <p:blipFill>
          <a:blip r:embed="rId3"/>
          <a:srcRect l="20312" t="48611" r="35156" b="49686"/>
          <a:stretch>
            <a:fillRect/>
          </a:stretch>
        </p:blipFill>
        <p:spPr>
          <a:xfrm>
            <a:off x="1214414" y="4429132"/>
            <a:ext cx="6643734" cy="14287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5400000">
            <a:off x="4143372" y="485776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shot (56).png"/>
          <p:cNvPicPr>
            <a:picLocks noChangeAspect="1"/>
          </p:cNvPicPr>
          <p:nvPr/>
        </p:nvPicPr>
        <p:blipFill>
          <a:blip r:embed="rId3"/>
          <a:srcRect l="18750" t="63889" r="73437" b="32539"/>
          <a:stretch>
            <a:fillRect/>
          </a:stretch>
        </p:blipFill>
        <p:spPr>
          <a:xfrm>
            <a:off x="3571868" y="5286388"/>
            <a:ext cx="1666887" cy="428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357166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12.  List the sales transactions that have a higher total than the average total of all transactions.</a:t>
            </a:r>
            <a:endParaRPr lang="en-US" dirty="0"/>
          </a:p>
        </p:txBody>
      </p:sp>
      <p:pic>
        <p:nvPicPr>
          <p:cNvPr id="3" name="Picture 2" descr="Screenshot (60).png"/>
          <p:cNvPicPr>
            <a:picLocks noChangeAspect="1"/>
          </p:cNvPicPr>
          <p:nvPr/>
        </p:nvPicPr>
        <p:blipFill>
          <a:blip r:embed="rId2"/>
          <a:srcRect l="19531" t="29166" r="17447" b="66204"/>
          <a:stretch>
            <a:fillRect/>
          </a:stretch>
        </p:blipFill>
        <p:spPr>
          <a:xfrm>
            <a:off x="642910" y="1214422"/>
            <a:ext cx="7643866" cy="3158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5400000">
            <a:off x="4464843" y="167876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shot (60).png"/>
          <p:cNvPicPr>
            <a:picLocks noChangeAspect="1"/>
          </p:cNvPicPr>
          <p:nvPr/>
        </p:nvPicPr>
        <p:blipFill>
          <a:blip r:embed="rId2"/>
          <a:srcRect l="18718" t="70833" r="10156" b="11111"/>
          <a:stretch>
            <a:fillRect/>
          </a:stretch>
        </p:blipFill>
        <p:spPr>
          <a:xfrm>
            <a:off x="1214414" y="1857364"/>
            <a:ext cx="6786610" cy="1071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8662" y="3357562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13. Calculate the cumulative gross income for each branch by date.</a:t>
            </a:r>
            <a:endParaRPr lang="en-US" dirty="0"/>
          </a:p>
        </p:txBody>
      </p:sp>
      <p:pic>
        <p:nvPicPr>
          <p:cNvPr id="9" name="Picture 8" descr="Screenshot (57).png"/>
          <p:cNvPicPr>
            <a:picLocks noChangeAspect="1"/>
          </p:cNvPicPr>
          <p:nvPr/>
        </p:nvPicPr>
        <p:blipFill>
          <a:blip r:embed="rId3"/>
          <a:srcRect l="19531" t="44444" r="7812" b="51389"/>
          <a:stretch>
            <a:fillRect/>
          </a:stretch>
        </p:blipFill>
        <p:spPr>
          <a:xfrm>
            <a:off x="857224" y="4000504"/>
            <a:ext cx="7715304" cy="285752"/>
          </a:xfrm>
          <a:prstGeom prst="rect">
            <a:avLst/>
          </a:prstGeom>
        </p:spPr>
      </p:pic>
      <p:pic>
        <p:nvPicPr>
          <p:cNvPr id="10" name="Picture 9" descr="Screenshot (57).png"/>
          <p:cNvPicPr>
            <a:picLocks noChangeAspect="1"/>
          </p:cNvPicPr>
          <p:nvPr/>
        </p:nvPicPr>
        <p:blipFill>
          <a:blip r:embed="rId3"/>
          <a:srcRect l="17187" t="59722" r="64063" b="22222"/>
          <a:stretch>
            <a:fillRect/>
          </a:stretch>
        </p:blipFill>
        <p:spPr>
          <a:xfrm>
            <a:off x="3214678" y="4786322"/>
            <a:ext cx="2373940" cy="128588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rot="5400000">
            <a:off x="4179091" y="4464851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571480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14. Find the total cogs for each customer type in each city.</a:t>
            </a:r>
            <a:endParaRPr lang="en-US" dirty="0"/>
          </a:p>
        </p:txBody>
      </p:sp>
      <p:pic>
        <p:nvPicPr>
          <p:cNvPr id="3" name="Picture 2" descr="Screenshot (58).png"/>
          <p:cNvPicPr>
            <a:picLocks noChangeAspect="1"/>
          </p:cNvPicPr>
          <p:nvPr/>
        </p:nvPicPr>
        <p:blipFill>
          <a:blip r:embed="rId2"/>
          <a:srcRect l="19531" t="44444" r="20312" b="52778"/>
          <a:stretch>
            <a:fillRect/>
          </a:stretch>
        </p:blipFill>
        <p:spPr>
          <a:xfrm>
            <a:off x="785786" y="1500174"/>
            <a:ext cx="7429552" cy="214314"/>
          </a:xfrm>
          <a:prstGeom prst="rect">
            <a:avLst/>
          </a:prstGeom>
        </p:spPr>
      </p:pic>
      <p:pic>
        <p:nvPicPr>
          <p:cNvPr id="4" name="Picture 3" descr="Screenshot (58).png"/>
          <p:cNvPicPr>
            <a:picLocks noChangeAspect="1"/>
          </p:cNvPicPr>
          <p:nvPr/>
        </p:nvPicPr>
        <p:blipFill>
          <a:blip r:embed="rId2"/>
          <a:srcRect l="17187" t="62500" r="69532" b="23611"/>
          <a:stretch>
            <a:fillRect/>
          </a:stretch>
        </p:blipFill>
        <p:spPr>
          <a:xfrm>
            <a:off x="3214678" y="3071810"/>
            <a:ext cx="2186003" cy="128588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3500430" y="2428868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8860" y="642918"/>
            <a:ext cx="357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 Rounded MT Bold" pitchFamily="34" charset="0"/>
              </a:rPr>
              <a:t>Insights</a:t>
            </a:r>
            <a:endParaRPr lang="en-US" sz="4400" dirty="0">
              <a:latin typeface="Arial Rounded MT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2143116"/>
            <a:ext cx="785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1.Number of transactions occurred after 6PM =1116.</a:t>
            </a:r>
          </a:p>
          <a:p>
            <a:r>
              <a:rPr lang="en-US" dirty="0" smtClean="0"/>
              <a:t>2.Naypyitaw city has highest total gross income.</a:t>
            </a:r>
          </a:p>
          <a:p>
            <a:r>
              <a:rPr lang="en-US" dirty="0" smtClean="0"/>
              <a:t>3.Branch B has highest average rating by Customers.</a:t>
            </a:r>
          </a:p>
          <a:p>
            <a:r>
              <a:rPr lang="en-US" dirty="0" smtClean="0"/>
              <a:t>4.Electronic accessories (Product line) has highest total sales.</a:t>
            </a:r>
          </a:p>
          <a:p>
            <a:r>
              <a:rPr lang="en-US" dirty="0" smtClean="0"/>
              <a:t>5.Naypyitaw (Customer type) has highest total cogs.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480" y="2643182"/>
            <a:ext cx="778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THANK YOU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14.PNG"/>
          <p:cNvPicPr>
            <a:picLocks noChangeAspect="1"/>
          </p:cNvPicPr>
          <p:nvPr/>
        </p:nvPicPr>
        <p:blipFill>
          <a:blip r:embed="rId2"/>
          <a:srcRect l="9400" t="28125" r="34211" b="46875"/>
          <a:stretch>
            <a:fillRect/>
          </a:stretch>
        </p:blipFill>
        <p:spPr>
          <a:xfrm>
            <a:off x="2214546" y="1428736"/>
            <a:ext cx="3869559" cy="3714776"/>
          </a:xfrm>
          <a:prstGeom prst="rect">
            <a:avLst/>
          </a:prstGeom>
        </p:spPr>
      </p:pic>
      <p:pic>
        <p:nvPicPr>
          <p:cNvPr id="3" name="Picture 2" descr="IMG_0514.PNG"/>
          <p:cNvPicPr>
            <a:picLocks noChangeAspect="1"/>
          </p:cNvPicPr>
          <p:nvPr/>
        </p:nvPicPr>
        <p:blipFill>
          <a:blip r:embed="rId2"/>
          <a:srcRect l="9400" t="72917" r="52255" b="23958"/>
          <a:stretch>
            <a:fillRect/>
          </a:stretch>
        </p:blipFill>
        <p:spPr>
          <a:xfrm>
            <a:off x="2214546" y="5000636"/>
            <a:ext cx="2928951" cy="428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5984" y="785794"/>
            <a:ext cx="592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SETS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62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7149" t="20624" r="7383" b="11189"/>
          <a:stretch>
            <a:fillRect/>
          </a:stretch>
        </p:blipFill>
        <p:spPr>
          <a:xfrm>
            <a:off x="714348" y="1571612"/>
            <a:ext cx="7500990" cy="38576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Description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1469" r="32243" b="60120"/>
          <a:stretch>
            <a:fillRect/>
          </a:stretch>
        </p:blipFill>
        <p:spPr bwMode="auto">
          <a:xfrm>
            <a:off x="928662" y="1785926"/>
            <a:ext cx="685804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QUESTIONS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5852" y="500042"/>
            <a:ext cx="635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 Retrieve all columns for sales made in a specific branch (e.g., Branch 'A').</a:t>
            </a:r>
            <a:endParaRPr lang="en-US" dirty="0"/>
          </a:p>
        </p:txBody>
      </p:sp>
      <p:pic>
        <p:nvPicPr>
          <p:cNvPr id="6" name="Picture 5" descr="Screenshot (43).png"/>
          <p:cNvPicPr>
            <a:picLocks noChangeAspect="1"/>
          </p:cNvPicPr>
          <p:nvPr/>
        </p:nvPicPr>
        <p:blipFill>
          <a:blip r:embed="rId2"/>
          <a:srcRect l="19531" t="38889" r="69559" b="48611"/>
          <a:stretch>
            <a:fillRect/>
          </a:stretch>
        </p:blipFill>
        <p:spPr>
          <a:xfrm>
            <a:off x="428596" y="1357298"/>
            <a:ext cx="2500330" cy="1214446"/>
          </a:xfrm>
          <a:prstGeom prst="rect">
            <a:avLst/>
          </a:prstGeom>
        </p:spPr>
      </p:pic>
      <p:pic>
        <p:nvPicPr>
          <p:cNvPr id="7" name="Picture 6" descr="Screenshot (43).png"/>
          <p:cNvPicPr>
            <a:picLocks noChangeAspect="1"/>
          </p:cNvPicPr>
          <p:nvPr/>
        </p:nvPicPr>
        <p:blipFill>
          <a:blip r:embed="rId2"/>
          <a:srcRect l="17187" t="70833" r="19531" b="12500"/>
          <a:stretch>
            <a:fillRect/>
          </a:stretch>
        </p:blipFill>
        <p:spPr>
          <a:xfrm>
            <a:off x="3357554" y="1357298"/>
            <a:ext cx="5286476" cy="1071570"/>
          </a:xfrm>
          <a:prstGeom prst="rect">
            <a:avLst/>
          </a:prstGeom>
        </p:spPr>
      </p:pic>
      <p:pic>
        <p:nvPicPr>
          <p:cNvPr id="9" name="Picture 8" descr="Screenshot (44).png"/>
          <p:cNvPicPr>
            <a:picLocks noChangeAspect="1"/>
          </p:cNvPicPr>
          <p:nvPr/>
        </p:nvPicPr>
        <p:blipFill>
          <a:blip r:embed="rId3"/>
          <a:srcRect l="19531" t="38889" r="66936" b="48611"/>
          <a:stretch>
            <a:fillRect/>
          </a:stretch>
        </p:blipFill>
        <p:spPr>
          <a:xfrm>
            <a:off x="428596" y="2786058"/>
            <a:ext cx="2500330" cy="1357322"/>
          </a:xfrm>
          <a:prstGeom prst="rect">
            <a:avLst/>
          </a:prstGeom>
        </p:spPr>
      </p:pic>
      <p:pic>
        <p:nvPicPr>
          <p:cNvPr id="10" name="Picture 9" descr="Screenshot (44).png"/>
          <p:cNvPicPr>
            <a:picLocks noChangeAspect="1"/>
          </p:cNvPicPr>
          <p:nvPr/>
        </p:nvPicPr>
        <p:blipFill>
          <a:blip r:embed="rId3"/>
          <a:srcRect l="17187" t="70833" r="18750" b="11111"/>
          <a:stretch>
            <a:fillRect/>
          </a:stretch>
        </p:blipFill>
        <p:spPr>
          <a:xfrm>
            <a:off x="3357554" y="2786058"/>
            <a:ext cx="5286412" cy="1285884"/>
          </a:xfrm>
          <a:prstGeom prst="rect">
            <a:avLst/>
          </a:prstGeom>
        </p:spPr>
      </p:pic>
      <p:pic>
        <p:nvPicPr>
          <p:cNvPr id="11" name="Picture 10" descr="Screenshot (45).png"/>
          <p:cNvPicPr>
            <a:picLocks noChangeAspect="1"/>
          </p:cNvPicPr>
          <p:nvPr/>
        </p:nvPicPr>
        <p:blipFill>
          <a:blip r:embed="rId4"/>
          <a:srcRect l="19531" t="37500" r="68750" b="48611"/>
          <a:stretch>
            <a:fillRect/>
          </a:stretch>
        </p:blipFill>
        <p:spPr>
          <a:xfrm>
            <a:off x="428596" y="4357694"/>
            <a:ext cx="2428892" cy="1289547"/>
          </a:xfrm>
          <a:prstGeom prst="rect">
            <a:avLst/>
          </a:prstGeom>
        </p:spPr>
      </p:pic>
      <p:pic>
        <p:nvPicPr>
          <p:cNvPr id="12" name="Picture 11" descr="Screenshot (45).png"/>
          <p:cNvPicPr>
            <a:picLocks noChangeAspect="1"/>
          </p:cNvPicPr>
          <p:nvPr/>
        </p:nvPicPr>
        <p:blipFill>
          <a:blip r:embed="rId4"/>
          <a:srcRect l="17187" t="70833" r="3906" b="12500"/>
          <a:stretch>
            <a:fillRect/>
          </a:stretch>
        </p:blipFill>
        <p:spPr>
          <a:xfrm>
            <a:off x="3357554" y="4286256"/>
            <a:ext cx="5572164" cy="135732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00364" y="2000240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00364" y="3429000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00364" y="500063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71435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Find the total sales for each product line.</a:t>
            </a:r>
            <a:endParaRPr lang="en-US" dirty="0"/>
          </a:p>
        </p:txBody>
      </p:sp>
      <p:pic>
        <p:nvPicPr>
          <p:cNvPr id="3" name="Picture 2" descr="Screenshot (42).png"/>
          <p:cNvPicPr>
            <a:picLocks noChangeAspect="1"/>
          </p:cNvPicPr>
          <p:nvPr/>
        </p:nvPicPr>
        <p:blipFill>
          <a:blip r:embed="rId2"/>
          <a:srcRect l="19531" t="48611" r="28906" b="48611"/>
          <a:stretch>
            <a:fillRect/>
          </a:stretch>
        </p:blipFill>
        <p:spPr>
          <a:xfrm>
            <a:off x="214282" y="1571612"/>
            <a:ext cx="5143536" cy="285752"/>
          </a:xfrm>
          <a:prstGeom prst="rect">
            <a:avLst/>
          </a:prstGeom>
        </p:spPr>
      </p:pic>
      <p:pic>
        <p:nvPicPr>
          <p:cNvPr id="4" name="Picture 3" descr="Screenshot (42).png"/>
          <p:cNvPicPr>
            <a:picLocks noChangeAspect="1"/>
          </p:cNvPicPr>
          <p:nvPr/>
        </p:nvPicPr>
        <p:blipFill>
          <a:blip r:embed="rId2"/>
          <a:srcRect l="17505" t="74325" r="69532" b="12162"/>
          <a:stretch>
            <a:fillRect/>
          </a:stretch>
        </p:blipFill>
        <p:spPr>
          <a:xfrm>
            <a:off x="6072198" y="1071546"/>
            <a:ext cx="2000264" cy="128588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57818" y="171448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596" y="3357562"/>
            <a:ext cx="67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List all sales transactions where the payment method was 'Cash'.</a:t>
            </a:r>
            <a:endParaRPr lang="en-US" dirty="0"/>
          </a:p>
        </p:txBody>
      </p:sp>
      <p:pic>
        <p:nvPicPr>
          <p:cNvPr id="8" name="Picture 7" descr="Screenshot (47).png"/>
          <p:cNvPicPr>
            <a:picLocks noChangeAspect="1"/>
          </p:cNvPicPr>
          <p:nvPr/>
        </p:nvPicPr>
        <p:blipFill>
          <a:blip r:embed="rId3"/>
          <a:srcRect l="19531" t="44444" r="56250" b="52778"/>
          <a:stretch>
            <a:fillRect/>
          </a:stretch>
        </p:blipFill>
        <p:spPr>
          <a:xfrm>
            <a:off x="1500166" y="4071942"/>
            <a:ext cx="4714908" cy="28575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5400000">
            <a:off x="3858414" y="4572008"/>
            <a:ext cx="284958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shot (47).png"/>
          <p:cNvPicPr>
            <a:picLocks noChangeAspect="1"/>
          </p:cNvPicPr>
          <p:nvPr/>
        </p:nvPicPr>
        <p:blipFill>
          <a:blip r:embed="rId3"/>
          <a:srcRect l="17187" t="62500" r="10937" b="19444"/>
          <a:stretch>
            <a:fillRect/>
          </a:stretch>
        </p:blipFill>
        <p:spPr>
          <a:xfrm>
            <a:off x="500034" y="4857760"/>
            <a:ext cx="8001056" cy="1571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71435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 Calculate the total gross income generated in each city. </a:t>
            </a:r>
            <a:endParaRPr lang="en-US" dirty="0"/>
          </a:p>
        </p:txBody>
      </p:sp>
      <p:pic>
        <p:nvPicPr>
          <p:cNvPr id="3" name="Picture 2" descr="Screenshot (49).png"/>
          <p:cNvPicPr>
            <a:picLocks noChangeAspect="1"/>
          </p:cNvPicPr>
          <p:nvPr/>
        </p:nvPicPr>
        <p:blipFill>
          <a:blip r:embed="rId2"/>
          <a:srcRect l="19531" t="36728" r="26562" b="60185"/>
          <a:stretch>
            <a:fillRect/>
          </a:stretch>
        </p:blipFill>
        <p:spPr>
          <a:xfrm>
            <a:off x="1428728" y="1357298"/>
            <a:ext cx="5286412" cy="357190"/>
          </a:xfrm>
          <a:prstGeom prst="rect">
            <a:avLst/>
          </a:prstGeom>
        </p:spPr>
      </p:pic>
      <p:pic>
        <p:nvPicPr>
          <p:cNvPr id="5" name="Picture 4" descr="Screenshot (49).png"/>
          <p:cNvPicPr>
            <a:picLocks noChangeAspect="1"/>
          </p:cNvPicPr>
          <p:nvPr/>
        </p:nvPicPr>
        <p:blipFill>
          <a:blip r:embed="rId2"/>
          <a:srcRect l="17187" t="79167" r="70313" b="11111"/>
          <a:stretch>
            <a:fillRect/>
          </a:stretch>
        </p:blipFill>
        <p:spPr>
          <a:xfrm>
            <a:off x="2786050" y="2071678"/>
            <a:ext cx="2214578" cy="9286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3821902" y="1893083"/>
            <a:ext cx="21431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5852" y="3357562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 Find the average rating given by customers in each branch. </a:t>
            </a:r>
            <a:endParaRPr lang="en-US" dirty="0"/>
          </a:p>
        </p:txBody>
      </p:sp>
      <p:pic>
        <p:nvPicPr>
          <p:cNvPr id="10" name="Picture 9" descr="Screenshot (47).png"/>
          <p:cNvPicPr>
            <a:picLocks noChangeAspect="1"/>
          </p:cNvPicPr>
          <p:nvPr/>
        </p:nvPicPr>
        <p:blipFill>
          <a:blip r:embed="rId3"/>
          <a:srcRect l="17187" t="79167" r="71875" b="11111"/>
          <a:stretch>
            <a:fillRect/>
          </a:stretch>
        </p:blipFill>
        <p:spPr>
          <a:xfrm>
            <a:off x="2714612" y="5000636"/>
            <a:ext cx="2714644" cy="1143008"/>
          </a:xfrm>
          <a:prstGeom prst="rect">
            <a:avLst/>
          </a:prstGeom>
        </p:spPr>
      </p:pic>
      <p:pic>
        <p:nvPicPr>
          <p:cNvPr id="11" name="Picture 10" descr="Screenshot (47).png"/>
          <p:cNvPicPr>
            <a:picLocks noChangeAspect="1"/>
          </p:cNvPicPr>
          <p:nvPr/>
        </p:nvPicPr>
        <p:blipFill>
          <a:blip r:embed="rId3"/>
          <a:srcRect l="19531" t="48611" r="12609" b="49305"/>
          <a:stretch>
            <a:fillRect/>
          </a:stretch>
        </p:blipFill>
        <p:spPr>
          <a:xfrm>
            <a:off x="714349" y="3929066"/>
            <a:ext cx="7215237" cy="214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5400000">
            <a:off x="3786182" y="4572008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500042"/>
            <a:ext cx="650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Determine the total quantity of each product line sold.</a:t>
            </a:r>
            <a:endParaRPr lang="en-US" dirty="0"/>
          </a:p>
        </p:txBody>
      </p:sp>
      <p:pic>
        <p:nvPicPr>
          <p:cNvPr id="3" name="Picture 2" descr="Screenshot (50).png"/>
          <p:cNvPicPr>
            <a:picLocks noChangeAspect="1"/>
          </p:cNvPicPr>
          <p:nvPr/>
        </p:nvPicPr>
        <p:blipFill>
          <a:blip r:embed="rId2"/>
          <a:srcRect l="19531" t="26389" r="29162" b="70833"/>
          <a:stretch>
            <a:fillRect/>
          </a:stretch>
        </p:blipFill>
        <p:spPr>
          <a:xfrm>
            <a:off x="714348" y="1071546"/>
            <a:ext cx="7072363" cy="285752"/>
          </a:xfrm>
          <a:prstGeom prst="rect">
            <a:avLst/>
          </a:prstGeom>
        </p:spPr>
      </p:pic>
      <p:pic>
        <p:nvPicPr>
          <p:cNvPr id="4" name="Picture 3" descr="Screenshot (50).png"/>
          <p:cNvPicPr>
            <a:picLocks noChangeAspect="1"/>
          </p:cNvPicPr>
          <p:nvPr/>
        </p:nvPicPr>
        <p:blipFill>
          <a:blip r:embed="rId2"/>
          <a:srcRect l="17187" t="75000" r="67969" b="11111"/>
          <a:stretch>
            <a:fillRect/>
          </a:stretch>
        </p:blipFill>
        <p:spPr>
          <a:xfrm>
            <a:off x="3143240" y="1714488"/>
            <a:ext cx="2071702" cy="11430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4000496" y="150017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2976" y="3286124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7. List the top 5 products by unit price. </a:t>
            </a:r>
            <a:endParaRPr lang="en-US" dirty="0"/>
          </a:p>
        </p:txBody>
      </p:sp>
      <p:pic>
        <p:nvPicPr>
          <p:cNvPr id="8" name="Picture 7" descr="Screenshot (42).png"/>
          <p:cNvPicPr>
            <a:picLocks noChangeAspect="1"/>
          </p:cNvPicPr>
          <p:nvPr/>
        </p:nvPicPr>
        <p:blipFill>
          <a:blip r:embed="rId3"/>
          <a:srcRect l="19531" t="38889" r="60156" b="52778"/>
          <a:stretch>
            <a:fillRect/>
          </a:stretch>
        </p:blipFill>
        <p:spPr>
          <a:xfrm>
            <a:off x="2714612" y="3786190"/>
            <a:ext cx="2714644" cy="7143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5400000">
            <a:off x="3894133" y="4678371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 (42).png"/>
          <p:cNvPicPr>
            <a:picLocks noChangeAspect="1"/>
          </p:cNvPicPr>
          <p:nvPr/>
        </p:nvPicPr>
        <p:blipFill>
          <a:blip r:embed="rId3"/>
          <a:srcRect l="17188" t="62500" r="68750" b="25000"/>
          <a:stretch>
            <a:fillRect/>
          </a:stretch>
        </p:blipFill>
        <p:spPr>
          <a:xfrm>
            <a:off x="2786050" y="5143512"/>
            <a:ext cx="2428892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538" y="571480"/>
            <a:ext cx="67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8. Find sales transactions with a gross income greater than 30.</a:t>
            </a:r>
            <a:endParaRPr lang="en-US" dirty="0"/>
          </a:p>
        </p:txBody>
      </p:sp>
      <p:pic>
        <p:nvPicPr>
          <p:cNvPr id="3" name="Picture 2" descr="Screenshot (54).png"/>
          <p:cNvPicPr>
            <a:picLocks noChangeAspect="1"/>
          </p:cNvPicPr>
          <p:nvPr/>
        </p:nvPicPr>
        <p:blipFill>
          <a:blip r:embed="rId2"/>
          <a:srcRect l="20312" t="48611" r="43750" b="49623"/>
          <a:stretch>
            <a:fillRect/>
          </a:stretch>
        </p:blipFill>
        <p:spPr>
          <a:xfrm>
            <a:off x="1643042" y="1214422"/>
            <a:ext cx="5000660" cy="214314"/>
          </a:xfrm>
          <a:prstGeom prst="rect">
            <a:avLst/>
          </a:prstGeom>
        </p:spPr>
      </p:pic>
      <p:pic>
        <p:nvPicPr>
          <p:cNvPr id="4" name="Picture 3" descr="Screenshot (54).png"/>
          <p:cNvPicPr>
            <a:picLocks noChangeAspect="1"/>
          </p:cNvPicPr>
          <p:nvPr/>
        </p:nvPicPr>
        <p:blipFill>
          <a:blip r:embed="rId2"/>
          <a:srcRect l="17187" t="72222" r="11719" b="12500"/>
          <a:stretch>
            <a:fillRect/>
          </a:stretch>
        </p:blipFill>
        <p:spPr>
          <a:xfrm>
            <a:off x="1214414" y="1857364"/>
            <a:ext cx="6500858" cy="10715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4358480" y="1643050"/>
            <a:ext cx="284958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14414" y="3357562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9.  Retrieve sales transactions that occurred on weekends.</a:t>
            </a:r>
            <a:endParaRPr lang="en-US" dirty="0"/>
          </a:p>
        </p:txBody>
      </p:sp>
      <p:pic>
        <p:nvPicPr>
          <p:cNvPr id="9" name="Picture 8" descr="Screenshot (55).png"/>
          <p:cNvPicPr>
            <a:picLocks noChangeAspect="1"/>
          </p:cNvPicPr>
          <p:nvPr/>
        </p:nvPicPr>
        <p:blipFill>
          <a:blip r:embed="rId3"/>
          <a:srcRect l="19531" t="43055" r="35156" b="50000"/>
          <a:stretch>
            <a:fillRect/>
          </a:stretch>
        </p:blipFill>
        <p:spPr>
          <a:xfrm>
            <a:off x="1428728" y="3929066"/>
            <a:ext cx="5643602" cy="50006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5400000">
            <a:off x="4143372" y="457200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 (55).png"/>
          <p:cNvPicPr>
            <a:picLocks noChangeAspect="1"/>
          </p:cNvPicPr>
          <p:nvPr/>
        </p:nvPicPr>
        <p:blipFill>
          <a:blip r:embed="rId3"/>
          <a:srcRect l="17187" t="56944" r="11719" b="15056"/>
          <a:stretch>
            <a:fillRect/>
          </a:stretch>
        </p:blipFill>
        <p:spPr>
          <a:xfrm>
            <a:off x="1285852" y="4786322"/>
            <a:ext cx="6500858" cy="1714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165</TotalTime>
  <Words>254</Words>
  <Application>Microsoft Office PowerPoint</Application>
  <PresentationFormat>On-screen Show (4:3)</PresentationFormat>
  <Paragraphs>29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Concourse</vt:lpstr>
      <vt:lpstr>Slide 1</vt:lpstr>
      <vt:lpstr>Slide 2</vt:lpstr>
      <vt:lpstr>Table Description</vt:lpstr>
      <vt:lpstr>GENERIC QUESTIONS 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Tushar Darmwal</dc:creator>
  <cp:lastModifiedBy>Tushar Darmwal</cp:lastModifiedBy>
  <cp:revision>16</cp:revision>
  <dcterms:created xsi:type="dcterms:W3CDTF">2024-08-19T03:12:41Z</dcterms:created>
  <dcterms:modified xsi:type="dcterms:W3CDTF">2024-08-20T02:14:42Z</dcterms:modified>
</cp:coreProperties>
</file>